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7" r:id="rId9"/>
    <p:sldId id="259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09F3D-F63F-4365-BB92-29349876F35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ma-NO"/>
        </a:p>
      </dgm:t>
    </dgm:pt>
    <dgm:pt modelId="{D69FFEFD-3AB4-44F1-9B4A-7EE1806032EE}">
      <dgm:prSet phldrT="[Текст]"/>
      <dgm:spPr/>
      <dgm:t>
        <a:bodyPr/>
        <a:lstStyle/>
        <a:p>
          <a:r>
            <a:rPr lang="kk-KZ" dirty="0" smtClean="0"/>
            <a:t>седиментационная</a:t>
          </a:r>
          <a:endParaRPr lang="sma-NO" dirty="0"/>
        </a:p>
      </dgm:t>
    </dgm:pt>
    <dgm:pt modelId="{6F93C2E4-8B65-4BF0-8F23-47501A7F1106}" type="parTrans" cxnId="{728E1B1B-704B-49D3-A66E-5CED736B54CE}">
      <dgm:prSet/>
      <dgm:spPr/>
      <dgm:t>
        <a:bodyPr/>
        <a:lstStyle/>
        <a:p>
          <a:endParaRPr lang="sma-NO"/>
        </a:p>
      </dgm:t>
    </dgm:pt>
    <dgm:pt modelId="{FF474C7D-0A3F-4571-8CAE-06DD9B732641}" type="sibTrans" cxnId="{728E1B1B-704B-49D3-A66E-5CED736B54CE}">
      <dgm:prSet/>
      <dgm:spPr/>
      <dgm:t>
        <a:bodyPr/>
        <a:lstStyle/>
        <a:p>
          <a:endParaRPr lang="sma-NO"/>
        </a:p>
      </dgm:t>
    </dgm:pt>
    <dgm:pt modelId="{B0E7B706-5198-44CE-948C-767C9E2B25DE}">
      <dgm:prSet phldrT="[Текст]"/>
      <dgm:spPr/>
      <dgm:t>
        <a:bodyPr/>
        <a:lstStyle/>
        <a:p>
          <a:r>
            <a:rPr lang="kk-KZ" dirty="0" smtClean="0"/>
            <a:t>Устойчивость наносистем</a:t>
          </a:r>
          <a:endParaRPr lang="sma-NO" dirty="0"/>
        </a:p>
      </dgm:t>
    </dgm:pt>
    <dgm:pt modelId="{24C05208-009C-4357-BDC2-19F9756ABEC7}" type="parTrans" cxnId="{CB17D0FD-7902-47CC-8519-563D7963EE82}">
      <dgm:prSet/>
      <dgm:spPr/>
      <dgm:t>
        <a:bodyPr/>
        <a:lstStyle/>
        <a:p>
          <a:endParaRPr lang="sma-NO"/>
        </a:p>
      </dgm:t>
    </dgm:pt>
    <dgm:pt modelId="{D55A55ED-617C-4C8D-A0D6-3131D5EE9C0F}" type="sibTrans" cxnId="{CB17D0FD-7902-47CC-8519-563D7963EE82}">
      <dgm:prSet/>
      <dgm:spPr/>
      <dgm:t>
        <a:bodyPr/>
        <a:lstStyle/>
        <a:p>
          <a:endParaRPr lang="sma-NO"/>
        </a:p>
      </dgm:t>
    </dgm:pt>
    <dgm:pt modelId="{0B71032A-7634-4A6A-A294-46830507DE29}">
      <dgm:prSet phldrT="[Текст]"/>
      <dgm:spPr/>
      <dgm:t>
        <a:bodyPr/>
        <a:lstStyle/>
        <a:p>
          <a:r>
            <a:rPr lang="kk-KZ" dirty="0" smtClean="0"/>
            <a:t>матричная</a:t>
          </a:r>
          <a:endParaRPr lang="sma-NO" dirty="0"/>
        </a:p>
      </dgm:t>
    </dgm:pt>
    <dgm:pt modelId="{C2BE36E7-0B30-4CEA-89D4-F246B42D06E5}" type="parTrans" cxnId="{0057590C-253B-4BB7-B0FE-B24556150039}">
      <dgm:prSet/>
      <dgm:spPr/>
      <dgm:t>
        <a:bodyPr/>
        <a:lstStyle/>
        <a:p>
          <a:endParaRPr lang="sma-NO"/>
        </a:p>
      </dgm:t>
    </dgm:pt>
    <dgm:pt modelId="{97340A78-6F9C-4284-8532-451BDFB80DA3}" type="sibTrans" cxnId="{0057590C-253B-4BB7-B0FE-B24556150039}">
      <dgm:prSet/>
      <dgm:spPr/>
      <dgm:t>
        <a:bodyPr/>
        <a:lstStyle/>
        <a:p>
          <a:endParaRPr lang="sma-NO"/>
        </a:p>
      </dgm:t>
    </dgm:pt>
    <dgm:pt modelId="{532FC029-3E82-4739-96A6-A3D214A9E066}">
      <dgm:prSet phldrT="[Текст]"/>
      <dgm:spPr/>
      <dgm:t>
        <a:bodyPr/>
        <a:lstStyle/>
        <a:p>
          <a:r>
            <a:rPr lang="kk-KZ" dirty="0" smtClean="0"/>
            <a:t>агрегативная</a:t>
          </a:r>
          <a:endParaRPr lang="sma-NO" dirty="0"/>
        </a:p>
      </dgm:t>
    </dgm:pt>
    <dgm:pt modelId="{8F9F2397-C8F9-4727-A0D7-001BEF262069}" type="parTrans" cxnId="{589E4581-6147-4A22-9941-872230B0BD1E}">
      <dgm:prSet/>
      <dgm:spPr/>
      <dgm:t>
        <a:bodyPr/>
        <a:lstStyle/>
        <a:p>
          <a:endParaRPr lang="sma-NO"/>
        </a:p>
      </dgm:t>
    </dgm:pt>
    <dgm:pt modelId="{DCC2DFFA-B3B0-40CE-8766-BD80271D4C88}" type="sibTrans" cxnId="{589E4581-6147-4A22-9941-872230B0BD1E}">
      <dgm:prSet/>
      <dgm:spPr/>
      <dgm:t>
        <a:bodyPr/>
        <a:lstStyle/>
        <a:p>
          <a:endParaRPr lang="sma-NO"/>
        </a:p>
      </dgm:t>
    </dgm:pt>
    <dgm:pt modelId="{FAEAB6F8-0E5D-43E6-A99F-CB529302B7BE}" type="pres">
      <dgm:prSet presAssocID="{5F109F3D-F63F-4365-BB92-29349876F3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A61E859-6623-467F-809F-361001C1CFE9}" type="pres">
      <dgm:prSet presAssocID="{D69FFEFD-3AB4-44F1-9B4A-7EE1806032EE}" presName="singleCycle" presStyleCnt="0"/>
      <dgm:spPr/>
    </dgm:pt>
    <dgm:pt modelId="{94040F0B-5918-4FCD-A781-9E7EB75A8EA0}" type="pres">
      <dgm:prSet presAssocID="{D69FFEFD-3AB4-44F1-9B4A-7EE1806032EE}" presName="singleCenter" presStyleLbl="node1" presStyleIdx="0" presStyleCnt="4" custScaleX="162801" custLinFactNeighborX="2712" custLinFactNeighborY="20439">
        <dgm:presLayoutVars>
          <dgm:chMax val="7"/>
          <dgm:chPref val="7"/>
        </dgm:presLayoutVars>
      </dgm:prSet>
      <dgm:spPr/>
    </dgm:pt>
    <dgm:pt modelId="{8396C336-089A-4886-89FF-33681A8C6075}" type="pres">
      <dgm:prSet presAssocID="{24C05208-009C-4357-BDC2-19F9756ABEC7}" presName="Name56" presStyleLbl="parChTrans1D2" presStyleIdx="0" presStyleCnt="3"/>
      <dgm:spPr/>
    </dgm:pt>
    <dgm:pt modelId="{4417ADD8-A02C-40EB-ABFA-E1A3C0A3A553}" type="pres">
      <dgm:prSet presAssocID="{B0E7B706-5198-44CE-948C-767C9E2B25DE}" presName="text0" presStyleLbl="node1" presStyleIdx="1" presStyleCnt="4" custScaleX="266958" custScaleY="142948" custRadScaleRad="64744">
        <dgm:presLayoutVars>
          <dgm:bulletEnabled val="1"/>
        </dgm:presLayoutVars>
      </dgm:prSet>
      <dgm:spPr/>
    </dgm:pt>
    <dgm:pt modelId="{2F50B6BE-70EE-4C4B-8140-50EFCD569939}" type="pres">
      <dgm:prSet presAssocID="{C2BE36E7-0B30-4CEA-89D4-F246B42D06E5}" presName="Name56" presStyleLbl="parChTrans1D2" presStyleIdx="1" presStyleCnt="3"/>
      <dgm:spPr/>
    </dgm:pt>
    <dgm:pt modelId="{10DAE035-8D35-4B4B-BA1B-BDFDE098FC89}" type="pres">
      <dgm:prSet presAssocID="{0B71032A-7634-4A6A-A294-46830507DE29}" presName="text0" presStyleLbl="node1" presStyleIdx="2" presStyleCnt="4" custScaleX="165870" custScaleY="135627" custRadScaleRad="318944" custRadScaleInc="-37341">
        <dgm:presLayoutVars>
          <dgm:bulletEnabled val="1"/>
        </dgm:presLayoutVars>
      </dgm:prSet>
      <dgm:spPr/>
    </dgm:pt>
    <dgm:pt modelId="{362024B6-3210-4075-9650-6515532B2B21}" type="pres">
      <dgm:prSet presAssocID="{8F9F2397-C8F9-4727-A0D7-001BEF262069}" presName="Name56" presStyleLbl="parChTrans1D2" presStyleIdx="2" presStyleCnt="3"/>
      <dgm:spPr/>
    </dgm:pt>
    <dgm:pt modelId="{2A4E757E-F6BE-4A36-8BD0-DF4EA3DD3EB1}" type="pres">
      <dgm:prSet presAssocID="{532FC029-3E82-4739-96A6-A3D214A9E066}" presName="text0" presStyleLbl="node1" presStyleIdx="3" presStyleCnt="4" custFlipHor="1" custScaleX="220530" custScaleY="146776" custRadScaleRad="129637" custRadScaleInc="20702">
        <dgm:presLayoutVars>
          <dgm:bulletEnabled val="1"/>
        </dgm:presLayoutVars>
      </dgm:prSet>
      <dgm:spPr/>
      <dgm:t>
        <a:bodyPr/>
        <a:lstStyle/>
        <a:p>
          <a:endParaRPr lang="sma-NO"/>
        </a:p>
      </dgm:t>
    </dgm:pt>
  </dgm:ptLst>
  <dgm:cxnLst>
    <dgm:cxn modelId="{A9011C1C-F4E5-409C-9196-F4A5AD4ED66D}" type="presOf" srcId="{C2BE36E7-0B30-4CEA-89D4-F246B42D06E5}" destId="{2F50B6BE-70EE-4C4B-8140-50EFCD569939}" srcOrd="0" destOrd="0" presId="urn:microsoft.com/office/officeart/2008/layout/RadialCluster"/>
    <dgm:cxn modelId="{589E4581-6147-4A22-9941-872230B0BD1E}" srcId="{D69FFEFD-3AB4-44F1-9B4A-7EE1806032EE}" destId="{532FC029-3E82-4739-96A6-A3D214A9E066}" srcOrd="2" destOrd="0" parTransId="{8F9F2397-C8F9-4727-A0D7-001BEF262069}" sibTransId="{DCC2DFFA-B3B0-40CE-8766-BD80271D4C88}"/>
    <dgm:cxn modelId="{1D81FB0A-2F0E-43CB-881C-B01C2AE74354}" type="presOf" srcId="{0B71032A-7634-4A6A-A294-46830507DE29}" destId="{10DAE035-8D35-4B4B-BA1B-BDFDE098FC89}" srcOrd="0" destOrd="0" presId="urn:microsoft.com/office/officeart/2008/layout/RadialCluster"/>
    <dgm:cxn modelId="{0057590C-253B-4BB7-B0FE-B24556150039}" srcId="{D69FFEFD-3AB4-44F1-9B4A-7EE1806032EE}" destId="{0B71032A-7634-4A6A-A294-46830507DE29}" srcOrd="1" destOrd="0" parTransId="{C2BE36E7-0B30-4CEA-89D4-F246B42D06E5}" sibTransId="{97340A78-6F9C-4284-8532-451BDFB80DA3}"/>
    <dgm:cxn modelId="{728E1B1B-704B-49D3-A66E-5CED736B54CE}" srcId="{5F109F3D-F63F-4365-BB92-29349876F358}" destId="{D69FFEFD-3AB4-44F1-9B4A-7EE1806032EE}" srcOrd="0" destOrd="0" parTransId="{6F93C2E4-8B65-4BF0-8F23-47501A7F1106}" sibTransId="{FF474C7D-0A3F-4571-8CAE-06DD9B732641}"/>
    <dgm:cxn modelId="{AD265227-B929-4997-BC26-9FFD72F9E3DA}" type="presOf" srcId="{24C05208-009C-4357-BDC2-19F9756ABEC7}" destId="{8396C336-089A-4886-89FF-33681A8C6075}" srcOrd="0" destOrd="0" presId="urn:microsoft.com/office/officeart/2008/layout/RadialCluster"/>
    <dgm:cxn modelId="{5CEEF8AC-F86B-43C4-8230-3BB6BFDE78DA}" type="presOf" srcId="{D69FFEFD-3AB4-44F1-9B4A-7EE1806032EE}" destId="{94040F0B-5918-4FCD-A781-9E7EB75A8EA0}" srcOrd="0" destOrd="0" presId="urn:microsoft.com/office/officeart/2008/layout/RadialCluster"/>
    <dgm:cxn modelId="{4B1E0072-1B19-4B43-ACFF-16FB2D87A439}" type="presOf" srcId="{5F109F3D-F63F-4365-BB92-29349876F358}" destId="{FAEAB6F8-0E5D-43E6-A99F-CB529302B7BE}" srcOrd="0" destOrd="0" presId="urn:microsoft.com/office/officeart/2008/layout/RadialCluster"/>
    <dgm:cxn modelId="{E6B8B3EE-F191-4E91-99BF-57805EBAA89C}" type="presOf" srcId="{8F9F2397-C8F9-4727-A0D7-001BEF262069}" destId="{362024B6-3210-4075-9650-6515532B2B21}" srcOrd="0" destOrd="0" presId="urn:microsoft.com/office/officeart/2008/layout/RadialCluster"/>
    <dgm:cxn modelId="{CB17D0FD-7902-47CC-8519-563D7963EE82}" srcId="{D69FFEFD-3AB4-44F1-9B4A-7EE1806032EE}" destId="{B0E7B706-5198-44CE-948C-767C9E2B25DE}" srcOrd="0" destOrd="0" parTransId="{24C05208-009C-4357-BDC2-19F9756ABEC7}" sibTransId="{D55A55ED-617C-4C8D-A0D6-3131D5EE9C0F}"/>
    <dgm:cxn modelId="{71B4B436-18B1-4EE2-B863-5482616E033C}" type="presOf" srcId="{B0E7B706-5198-44CE-948C-767C9E2B25DE}" destId="{4417ADD8-A02C-40EB-ABFA-E1A3C0A3A553}" srcOrd="0" destOrd="0" presId="urn:microsoft.com/office/officeart/2008/layout/RadialCluster"/>
    <dgm:cxn modelId="{45B1AF38-A603-4DC4-BB4A-1F7AAE5F03DA}" type="presOf" srcId="{532FC029-3E82-4739-96A6-A3D214A9E066}" destId="{2A4E757E-F6BE-4A36-8BD0-DF4EA3DD3EB1}" srcOrd="0" destOrd="0" presId="urn:microsoft.com/office/officeart/2008/layout/RadialCluster"/>
    <dgm:cxn modelId="{FDD94067-E71C-4FC4-96BC-FE5519FEE082}" type="presParOf" srcId="{FAEAB6F8-0E5D-43E6-A99F-CB529302B7BE}" destId="{7A61E859-6623-467F-809F-361001C1CFE9}" srcOrd="0" destOrd="0" presId="urn:microsoft.com/office/officeart/2008/layout/RadialCluster"/>
    <dgm:cxn modelId="{92B44871-5800-42EC-A203-4907148C5D33}" type="presParOf" srcId="{7A61E859-6623-467F-809F-361001C1CFE9}" destId="{94040F0B-5918-4FCD-A781-9E7EB75A8EA0}" srcOrd="0" destOrd="0" presId="urn:microsoft.com/office/officeart/2008/layout/RadialCluster"/>
    <dgm:cxn modelId="{FC03D19D-5757-4258-B981-A007F5603918}" type="presParOf" srcId="{7A61E859-6623-467F-809F-361001C1CFE9}" destId="{8396C336-089A-4886-89FF-33681A8C6075}" srcOrd="1" destOrd="0" presId="urn:microsoft.com/office/officeart/2008/layout/RadialCluster"/>
    <dgm:cxn modelId="{62959F92-7ADE-4147-BEA8-18C593E348B4}" type="presParOf" srcId="{7A61E859-6623-467F-809F-361001C1CFE9}" destId="{4417ADD8-A02C-40EB-ABFA-E1A3C0A3A553}" srcOrd="2" destOrd="0" presId="urn:microsoft.com/office/officeart/2008/layout/RadialCluster"/>
    <dgm:cxn modelId="{3D0758AB-87A2-4E9E-BC0F-80FB88BBCBC0}" type="presParOf" srcId="{7A61E859-6623-467F-809F-361001C1CFE9}" destId="{2F50B6BE-70EE-4C4B-8140-50EFCD569939}" srcOrd="3" destOrd="0" presId="urn:microsoft.com/office/officeart/2008/layout/RadialCluster"/>
    <dgm:cxn modelId="{D026EA5F-CF7A-4504-A93A-C3C9EF252147}" type="presParOf" srcId="{7A61E859-6623-467F-809F-361001C1CFE9}" destId="{10DAE035-8D35-4B4B-BA1B-BDFDE098FC89}" srcOrd="4" destOrd="0" presId="urn:microsoft.com/office/officeart/2008/layout/RadialCluster"/>
    <dgm:cxn modelId="{A20C8C91-EFA5-423F-83B7-5E1564D43B1A}" type="presParOf" srcId="{7A61E859-6623-467F-809F-361001C1CFE9}" destId="{362024B6-3210-4075-9650-6515532B2B21}" srcOrd="5" destOrd="0" presId="urn:microsoft.com/office/officeart/2008/layout/RadialCluster"/>
    <dgm:cxn modelId="{50849ACD-F0F9-42AA-B6C6-B0D8AF607242}" type="presParOf" srcId="{7A61E859-6623-467F-809F-361001C1CFE9}" destId="{2A4E757E-F6BE-4A36-8BD0-DF4EA3DD3EB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40F0B-5918-4FCD-A781-9E7EB75A8EA0}">
      <dsp:nvSpPr>
        <dsp:cNvPr id="0" name=""/>
        <dsp:cNvSpPr/>
      </dsp:nvSpPr>
      <dsp:spPr>
        <a:xfrm>
          <a:off x="2663283" y="2846344"/>
          <a:ext cx="2133025" cy="1310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седиментационная</a:t>
          </a:r>
          <a:endParaRPr lang="sma-NO" sz="1800" kern="1200" dirty="0"/>
        </a:p>
      </dsp:txBody>
      <dsp:txXfrm>
        <a:off x="2727242" y="2910303"/>
        <a:ext cx="2005107" cy="1182286"/>
      </dsp:txXfrm>
    </dsp:sp>
    <dsp:sp modelId="{8396C336-089A-4886-89FF-33681A8C6075}">
      <dsp:nvSpPr>
        <dsp:cNvPr id="0" name=""/>
        <dsp:cNvSpPr/>
      </dsp:nvSpPr>
      <dsp:spPr>
        <a:xfrm rot="16023617">
          <a:off x="3252074" y="2424483"/>
          <a:ext cx="8448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483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7ADD8-A02C-40EB-ABFA-E1A3C0A3A553}">
      <dsp:nvSpPr>
        <dsp:cNvPr id="0" name=""/>
        <dsp:cNvSpPr/>
      </dsp:nvSpPr>
      <dsp:spPr>
        <a:xfrm>
          <a:off x="2448879" y="747771"/>
          <a:ext cx="2343455" cy="125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Устойчивость наносистем</a:t>
          </a:r>
          <a:endParaRPr lang="sma-NO" sz="2800" kern="1200" dirty="0"/>
        </a:p>
      </dsp:txBody>
      <dsp:txXfrm>
        <a:off x="2510136" y="809028"/>
        <a:ext cx="2220941" cy="1132336"/>
      </dsp:txXfrm>
    </dsp:sp>
    <dsp:sp modelId="{2F50B6BE-70EE-4C4B-8140-50EFCD569939}">
      <dsp:nvSpPr>
        <dsp:cNvPr id="0" name=""/>
        <dsp:cNvSpPr/>
      </dsp:nvSpPr>
      <dsp:spPr>
        <a:xfrm rot="34799">
          <a:off x="4796290" y="3516033"/>
          <a:ext cx="7489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896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AE035-8D35-4B4B-BA1B-BDFDE098FC89}">
      <dsp:nvSpPr>
        <dsp:cNvPr id="0" name=""/>
        <dsp:cNvSpPr/>
      </dsp:nvSpPr>
      <dsp:spPr>
        <a:xfrm>
          <a:off x="5545233" y="2931901"/>
          <a:ext cx="1456068" cy="11905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100" kern="1200" dirty="0" smtClean="0"/>
            <a:t>матричная</a:t>
          </a:r>
          <a:endParaRPr lang="sma-NO" sz="2100" kern="1200" dirty="0"/>
        </a:p>
      </dsp:txBody>
      <dsp:txXfrm>
        <a:off x="5603352" y="2990020"/>
        <a:ext cx="1339830" cy="1074345"/>
      </dsp:txXfrm>
    </dsp:sp>
    <dsp:sp modelId="{362024B6-3210-4075-9650-6515532B2B21}">
      <dsp:nvSpPr>
        <dsp:cNvPr id="0" name=""/>
        <dsp:cNvSpPr/>
      </dsp:nvSpPr>
      <dsp:spPr>
        <a:xfrm rot="10845975">
          <a:off x="2100705" y="3483420"/>
          <a:ext cx="56260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260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E757E-F6BE-4A36-8BD0-DF4EA3DD3EB1}">
      <dsp:nvSpPr>
        <dsp:cNvPr id="0" name=""/>
        <dsp:cNvSpPr/>
      </dsp:nvSpPr>
      <dsp:spPr>
        <a:xfrm flipH="1">
          <a:off x="164837" y="2822485"/>
          <a:ext cx="1935893" cy="1288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агрегативная</a:t>
          </a:r>
          <a:endParaRPr lang="sma-NO" sz="2300" kern="1200" dirty="0"/>
        </a:p>
      </dsp:txBody>
      <dsp:txXfrm>
        <a:off x="227734" y="2885382"/>
        <a:ext cx="1810099" cy="1162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9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42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68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53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39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8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51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37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80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48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BECB1-CC0F-4D14-930C-1481E2F4F774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8BCDE-E845-420E-BCA0-FFCD85783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0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5.png"/><Relationship Id="rId4" Type="http://schemas.openxmlformats.org/officeDocument/2006/relationships/image" Target="../media/image13.wmf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492" y="422031"/>
            <a:ext cx="10697308" cy="5754932"/>
          </a:xfrm>
        </p:spPr>
        <p:txBody>
          <a:bodyPr/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>
                <a:solidFill>
                  <a:srgbClr val="0070C0"/>
                </a:solidFill>
              </a:rPr>
              <a:t>Лекция </a:t>
            </a:r>
            <a:r>
              <a:rPr lang="ru-RU" b="1" dirty="0">
                <a:solidFill>
                  <a:srgbClr val="0070C0"/>
                </a:solidFill>
              </a:rPr>
              <a:t>13.</a:t>
            </a:r>
            <a:r>
              <a:rPr lang="ru-RU" dirty="0">
                <a:solidFill>
                  <a:srgbClr val="0070C0"/>
                </a:solidFill>
              </a:rPr>
              <a:t> Способы стабилизации и управления размерами </a:t>
            </a:r>
            <a:r>
              <a:rPr lang="ru-RU" dirty="0" err="1">
                <a:solidFill>
                  <a:srgbClr val="0070C0"/>
                </a:solidFill>
              </a:rPr>
              <a:t>наносистем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030" y="3403937"/>
            <a:ext cx="3277870" cy="2035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22890776"/>
              </p:ext>
            </p:extLst>
          </p:nvPr>
        </p:nvGraphicFramePr>
        <p:xfrm>
          <a:off x="846161" y="2238168"/>
          <a:ext cx="7001302" cy="4367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4492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4390"/>
            <a:ext cx="10515600" cy="5642573"/>
          </a:xfrm>
        </p:spPr>
        <p:txBody>
          <a:bodyPr/>
          <a:lstStyle/>
          <a:p>
            <a:r>
              <a:rPr lang="ru-RU" dirty="0"/>
              <a:t>Матричная устойчивость принципиально отличается от других видов устойчивости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Наночастицы помещены в матрицу. </a:t>
            </a:r>
            <a:endParaRPr lang="ru-RU" dirty="0" smtClean="0"/>
          </a:p>
          <a:p>
            <a:r>
              <a:rPr lang="ru-RU" dirty="0" smtClean="0"/>
              <a:t>Согласно </a:t>
            </a:r>
            <a:r>
              <a:rPr lang="ru-RU" dirty="0"/>
              <a:t>классификации, принятой в коллоидной химии, они соответствуют системе </a:t>
            </a:r>
            <a:r>
              <a:rPr lang="ru-RU" dirty="0" smtClean="0"/>
              <a:t>Т </a:t>
            </a:r>
            <a:r>
              <a:rPr lang="ru-RU" dirty="0"/>
              <a:t>/ </a:t>
            </a:r>
            <a:r>
              <a:rPr lang="ru-RU" dirty="0" smtClean="0"/>
              <a:t>Т: </a:t>
            </a:r>
            <a:r>
              <a:rPr lang="ru-RU" dirty="0"/>
              <a:t>твердая дисперсная фаза наночастиц (</a:t>
            </a:r>
            <a:r>
              <a:rPr lang="ru-RU" dirty="0" smtClean="0"/>
              <a:t>Т) </a:t>
            </a:r>
            <a:r>
              <a:rPr lang="ru-RU" dirty="0"/>
              <a:t>распределена в твердой дисперсионной среде (</a:t>
            </a:r>
            <a:r>
              <a:rPr lang="ru-RU" dirty="0" smtClean="0"/>
              <a:t>Т). </a:t>
            </a:r>
            <a:r>
              <a:rPr lang="ru-RU" dirty="0"/>
              <a:t>В матричном состоянии наночастицы контактируют непосредственно с твердой поверхностью матрицы, и стабилизация определяется взаимодействием двух твердых поверхностей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 </a:t>
            </a:r>
            <a:r>
              <a:rPr lang="ru-RU" dirty="0"/>
              <a:t>При контакте наночастиц с поверхностью матрицы могут происходить физические или физико-химические процессы.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49894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0779" y="597325"/>
            <a:ext cx="10721454" cy="5380393"/>
          </a:xfrm>
        </p:spPr>
        <p:txBody>
          <a:bodyPr>
            <a:normAutofit/>
          </a:bodyPr>
          <a:lstStyle/>
          <a:p>
            <a:r>
              <a:rPr lang="kk-KZ" dirty="0" smtClean="0"/>
              <a:t>Матричная изоляция </a:t>
            </a:r>
          </a:p>
          <a:p>
            <a:r>
              <a:rPr lang="kk-KZ" dirty="0" smtClean="0"/>
              <a:t>Добавление в коллоидный раствор НЧ полимерного стабилизатора </a:t>
            </a:r>
          </a:p>
          <a:p>
            <a:r>
              <a:rPr lang="kk-KZ" dirty="0" smtClean="0"/>
              <a:t>Приготовление НЧ в присутствии стабилизатора или на получении стабилизторов в среде готовых НЧ. – Нч </a:t>
            </a:r>
            <a:r>
              <a:rPr lang="es-ES" dirty="0" smtClean="0"/>
              <a:t>Ni </a:t>
            </a:r>
            <a:r>
              <a:rPr lang="ru-RU" dirty="0" smtClean="0"/>
              <a:t>в пористой пропиленовой матрице.</a:t>
            </a:r>
          </a:p>
          <a:p>
            <a:r>
              <a:rPr lang="ru-RU" dirty="0" smtClean="0"/>
              <a:t>Формирование НЧ в среде полимера – композиции  получают после отвердевания полимера (</a:t>
            </a:r>
            <a:r>
              <a:rPr lang="ru-RU" dirty="0" err="1" smtClean="0"/>
              <a:t>наночастицы</a:t>
            </a:r>
            <a:r>
              <a:rPr lang="ru-RU" dirty="0" smtClean="0"/>
              <a:t> золота, благородных металлов, никеля)</a:t>
            </a:r>
            <a:r>
              <a:rPr lang="kk-KZ" dirty="0" smtClean="0"/>
              <a:t>.</a:t>
            </a:r>
          </a:p>
          <a:p>
            <a:r>
              <a:rPr lang="kk-KZ" dirty="0" smtClean="0"/>
              <a:t>На устойчивость Нч, окруженных матрицей влияет адсорбция, диффузия, химическое взаимодействие на границе раздела фаз, а с другой сторонывозникает стабилизирующий фактор, фиксированное положение НЧ.</a:t>
            </a:r>
          </a:p>
          <a:p>
            <a:endParaRPr lang="sma-NO" dirty="0"/>
          </a:p>
        </p:txBody>
      </p:sp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555656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7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10639"/>
                <a:ext cx="10515600" cy="5666324"/>
              </a:xfrm>
            </p:spPr>
            <p:txBody>
              <a:bodyPr/>
              <a:lstStyle/>
              <a:p>
                <a:r>
                  <a:rPr lang="ru-RU" dirty="0">
                    <a:solidFill>
                      <a:srgbClr val="0070C0"/>
                    </a:solidFill>
                  </a:rPr>
                  <a:t>Теория </a:t>
                </a:r>
                <a:r>
                  <a:rPr lang="ru-RU" dirty="0" smtClean="0">
                    <a:solidFill>
                      <a:srgbClr val="0070C0"/>
                    </a:solidFill>
                  </a:rPr>
                  <a:t>ДЛФО</a:t>
                </a:r>
              </a:p>
              <a:p>
                <a:r>
                  <a:rPr lang="ru-RU" dirty="0" smtClean="0">
                    <a:solidFill>
                      <a:srgbClr val="0070C0"/>
                    </a:solidFill>
                  </a:rPr>
                  <a:t>Дерягин Ландау </a:t>
                </a:r>
                <a:r>
                  <a:rPr lang="ru-RU" dirty="0" err="1" smtClean="0">
                    <a:solidFill>
                      <a:srgbClr val="0070C0"/>
                    </a:solidFill>
                  </a:rPr>
                  <a:t>Фервей</a:t>
                </a:r>
                <a:r>
                  <a:rPr lang="ru-RU" dirty="0" smtClean="0">
                    <a:solidFill>
                      <a:srgbClr val="0070C0"/>
                    </a:solidFill>
                  </a:rPr>
                  <a:t> </a:t>
                </a:r>
                <a:r>
                  <a:rPr lang="ru-RU" dirty="0" err="1" smtClean="0">
                    <a:solidFill>
                      <a:srgbClr val="0070C0"/>
                    </a:solidFill>
                  </a:rPr>
                  <a:t>Овербек</a:t>
                </a:r>
                <a:endParaRPr lang="ru-RU" dirty="0">
                  <a:solidFill>
                    <a:srgbClr val="0070C0"/>
                  </a:solidFill>
                </a:endParaRPr>
              </a:p>
              <a:p>
                <a:r>
                  <a:rPr lang="ru-RU" dirty="0"/>
                  <a:t>В прослойке жидкости между частицами давление P будет меньше давления в объеме жидкости из-за притяжения поверхностных сил. В результате часть жидкости будет приближаться к прослойке 3 и создается расклинивающее давление 𝜋, препятствующее слипанию частиц:</a:t>
                </a:r>
                <a:r>
                  <a:rPr lang="en-GB" dirty="0"/>
                  <a:t> </a:t>
                </a:r>
                <a:endParaRPr lang="kk-KZ" dirty="0" smtClean="0"/>
              </a:p>
              <a:p>
                <a:endParaRPr lang="kk-KZ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GB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10639"/>
                <a:ext cx="10515600" cy="5666324"/>
              </a:xfrm>
              <a:blipFill rotWithShape="0">
                <a:blip r:embed="rId2"/>
                <a:stretch>
                  <a:fillRect l="-1043" t="-1830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3305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0" y="556383"/>
            <a:ext cx="10616821" cy="5421336"/>
          </a:xfrm>
        </p:spPr>
        <p:txBody>
          <a:bodyPr/>
          <a:lstStyle/>
          <a:p>
            <a:r>
              <a:rPr lang="ru-RU" dirty="0"/>
              <a:t>Компоненты расклинивающего давления</a:t>
            </a:r>
            <a:endParaRPr lang="en-US" dirty="0"/>
          </a:p>
          <a:p>
            <a:r>
              <a:rPr lang="ru-RU" dirty="0"/>
              <a:t>молекулярный</a:t>
            </a:r>
            <a:endParaRPr lang="en-US" dirty="0"/>
          </a:p>
          <a:p>
            <a:r>
              <a:rPr lang="ru-RU" dirty="0"/>
              <a:t>электростатический</a:t>
            </a:r>
            <a:endParaRPr lang="en-US" dirty="0"/>
          </a:p>
          <a:p>
            <a:r>
              <a:rPr lang="ru-RU" dirty="0"/>
              <a:t>пространственный</a:t>
            </a:r>
            <a:endParaRPr lang="en-US" dirty="0"/>
          </a:p>
          <a:p>
            <a:r>
              <a:rPr lang="ru-RU" dirty="0" err="1"/>
              <a:t>адсобрционный</a:t>
            </a:r>
            <a:endParaRPr lang="en-US" dirty="0"/>
          </a:p>
          <a:p>
            <a:r>
              <a:rPr lang="ru-RU" dirty="0"/>
              <a:t>структурный</a:t>
            </a:r>
            <a:endParaRPr lang="en-US" dirty="0"/>
          </a:p>
          <a:p>
            <a:r>
              <a:rPr lang="en-US" dirty="0"/>
              <a:t> </a:t>
            </a:r>
            <a:r>
              <a:rPr lang="ru-RU" dirty="0"/>
              <a:t>                           Толщина поверхностного слоя</a:t>
            </a:r>
            <a:endParaRPr lang="en-US" dirty="0"/>
          </a:p>
          <a:p>
            <a:r>
              <a:rPr lang="en-US" dirty="0"/>
              <a:t>                              -</a:t>
            </a:r>
          </a:p>
          <a:p>
            <a:r>
              <a:rPr lang="ru-RU" dirty="0"/>
              <a:t>П&lt; 0 , притяжение</a:t>
            </a:r>
            <a:endParaRPr lang="en-US" dirty="0"/>
          </a:p>
          <a:p>
            <a:r>
              <a:rPr lang="ru-RU" dirty="0"/>
              <a:t>П&gt;</a:t>
            </a:r>
            <a:r>
              <a:rPr lang="en-US" dirty="0"/>
              <a:t> 0, </a:t>
            </a:r>
            <a:r>
              <a:rPr lang="ru-RU" dirty="0"/>
              <a:t>отталкивание</a:t>
            </a:r>
            <a:endParaRPr lang="en-US" dirty="0"/>
          </a:p>
          <a:p>
            <a:pPr marL="0" indent="0">
              <a:buNone/>
            </a:pPr>
            <a:endParaRPr lang="sma-NO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40" y="5558125"/>
            <a:ext cx="9928431" cy="70343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54" y="2260408"/>
            <a:ext cx="2378192" cy="7253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620" y="3599929"/>
            <a:ext cx="2021596" cy="57636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620" y="4122154"/>
            <a:ext cx="1508669" cy="62181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2984" y="4156897"/>
            <a:ext cx="1304755" cy="53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67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764704"/>
            <a:ext cx="8352928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/>
              <a:t>Энергии притяжения и отталкивания</a:t>
            </a:r>
            <a:endParaRPr lang="kk-KZ" sz="2400" dirty="0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124200" y="5048250"/>
          <a:ext cx="6858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Формула" r:id="rId3" imgW="1714320" imgH="393480" progId="Equation.3">
                  <p:embed/>
                </p:oleObj>
              </mc:Choice>
              <mc:Fallback>
                <p:oleObj name="Формула" r:id="rId3" imgW="1714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048250"/>
                        <a:ext cx="6858000" cy="158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1" y="3015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>
            <p:extLst/>
          </p:nvPr>
        </p:nvGraphicFramePr>
        <p:xfrm>
          <a:off x="6642224" y="1575904"/>
          <a:ext cx="3375025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Формула" r:id="rId5" imgW="863280" imgH="419040" progId="Equation.3">
                  <p:embed/>
                </p:oleObj>
              </mc:Choice>
              <mc:Fallback>
                <p:oleObj name="Формула" r:id="rId5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224" y="1575904"/>
                        <a:ext cx="3375025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/>
          </p:nvPr>
        </p:nvGraphicFramePr>
        <p:xfrm>
          <a:off x="7857984" y="3465270"/>
          <a:ext cx="193040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Формула" r:id="rId7" imgW="723600" imgH="393480" progId="Equation.3">
                  <p:embed/>
                </p:oleObj>
              </mc:Choice>
              <mc:Fallback>
                <p:oleObj name="Формула" r:id="rId7" imgW="723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984" y="3465270"/>
                        <a:ext cx="1930400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9814" y="1619129"/>
            <a:ext cx="3864449" cy="321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96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6"/>
          <p:cNvGraphicFramePr>
            <a:graphicFrameLocks noChangeAspect="1"/>
          </p:cNvGraphicFramePr>
          <p:nvPr>
            <p:extLst/>
          </p:nvPr>
        </p:nvGraphicFramePr>
        <p:xfrm>
          <a:off x="2743200" y="3955981"/>
          <a:ext cx="71628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Формула" r:id="rId3" imgW="2755800" imgH="419040" progId="Equation.3">
                  <p:embed/>
                </p:oleObj>
              </mc:Choice>
              <mc:Fallback>
                <p:oleObj name="Формула" r:id="rId3" imgW="275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55981"/>
                        <a:ext cx="7162800" cy="120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Прямоугольник 1"/>
              <p:cNvSpPr>
                <a:spLocks noChangeArrowheads="1"/>
              </p:cNvSpPr>
              <p:nvPr/>
            </p:nvSpPr>
            <p:spPr bwMode="auto">
              <a:xfrm>
                <a:off x="1132764" y="-274095"/>
                <a:ext cx="9512490" cy="3074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endParaRPr lang="en-US" sz="2400" b="1" dirty="0">
                  <a:latin typeface="Calibri" pitchFamily="34" charset="0"/>
                </a:endParaRPr>
              </a:p>
              <a:p>
                <a:pPr eaLnBrk="0" hangingPunct="0"/>
                <a:endParaRPr lang="en-US" sz="2400" b="1" dirty="0">
                  <a:latin typeface="Calibri" pitchFamily="34" charset="0"/>
                </a:endParaRPr>
              </a:p>
              <a:p>
                <a:pPr eaLnBrk="0" hangingPunct="0"/>
                <a:endParaRPr lang="ru-RU" sz="2400" b="1" dirty="0">
                  <a:latin typeface="Calibri" pitchFamily="34" charset="0"/>
                </a:endParaRPr>
              </a:p>
              <a:p>
                <a:pPr eaLnBrk="0" hangingPunct="0"/>
                <a:r>
                  <a:rPr lang="ru-RU" sz="2400" b="1" dirty="0">
                    <a:latin typeface="Calibri" pitchFamily="34" charset="0"/>
                    <a:cs typeface="Times New Roman" pitchFamily="18" charset="0"/>
                  </a:rPr>
                  <a:t>Κ = 1/</a:t>
                </a:r>
                <a:r>
                  <a:rPr lang="el-GR" sz="2400" b="1" dirty="0">
                    <a:latin typeface="Calibri" pitchFamily="34" charset="0"/>
                    <a:cs typeface="Times New Roman" pitchFamily="18" charset="0"/>
                  </a:rPr>
                  <a:t>λ</a:t>
                </a:r>
                <a:r>
                  <a:rPr lang="ru-RU" sz="2400" b="1" dirty="0">
                    <a:latin typeface="Calibri" pitchFamily="34" charset="0"/>
                    <a:cs typeface="Times New Roman" pitchFamily="18" charset="0"/>
                  </a:rPr>
                  <a:t> </a:t>
                </a:r>
                <a:endParaRPr lang="en-US" sz="2400" b="1" dirty="0">
                  <a:latin typeface="Calibri" pitchFamily="34" charset="0"/>
                  <a:cs typeface="Times New Roman" pitchFamily="18" charset="0"/>
                </a:endParaRPr>
              </a:p>
              <a:p>
                <a:pPr eaLnBrk="0" hangingPunct="0"/>
                <a:endParaRPr lang="ru-RU" sz="2400" b="1" dirty="0">
                  <a:latin typeface="Calibri" pitchFamily="34" charset="0"/>
                  <a:cs typeface="Times New Roman" pitchFamily="18" charset="0"/>
                </a:endParaRPr>
              </a:p>
              <a:p>
                <a:pPr eaLnBrk="0" hangingPunct="0"/>
                <a:r>
                  <a:rPr lang="el-GR" sz="2400" b="1" dirty="0"/>
                  <a:t>λ </a:t>
                </a:r>
                <a:r>
                  <a:rPr lang="ru-RU" sz="2400" b="1" dirty="0"/>
                  <a:t> = </a:t>
                </a:r>
                <a14:m>
                  <m:oMath xmlns:m="http://schemas.openxmlformats.org/officeDocument/2006/math">
                    <m:r>
                      <a:rPr lang="ru-RU" sz="2400" b="1" i="1">
                        <a:latin typeface="Cambria Math" panose="02040503050406030204" pitchFamily="18" charset="0"/>
                      </a:rPr>
                      <m:t>√</m:t>
                    </m:r>
                  </m:oMath>
                </a14:m>
                <a:r>
                  <a:rPr lang="en-US" sz="2400" b="1" dirty="0"/>
                  <a:t>ε</a:t>
                </a:r>
                <a:r>
                  <a:rPr lang="ru-RU" sz="2400" b="1" baseline="-25000" dirty="0"/>
                  <a:t>о</a:t>
                </a:r>
                <a:r>
                  <a:rPr lang="en-US" sz="2400" b="1" dirty="0" err="1"/>
                  <a:t>εRT</a:t>
                </a:r>
                <a:r>
                  <a:rPr lang="en-US" sz="2400" b="1" dirty="0"/>
                  <a:t>/2F</a:t>
                </a:r>
                <a:r>
                  <a:rPr lang="en-US" sz="2400" b="1" baseline="30000" dirty="0"/>
                  <a:t>2</a:t>
                </a:r>
                <a:r>
                  <a:rPr lang="en-US" sz="2400" b="1" dirty="0"/>
                  <a:t>I</a:t>
                </a:r>
                <a:endParaRPr lang="sma-NO" sz="2400" dirty="0"/>
              </a:p>
              <a:p>
                <a:pPr eaLnBrk="0" hangingPunct="0"/>
                <a:endParaRPr lang="ru-RU" sz="2400" b="1" dirty="0">
                  <a:latin typeface="Calibri" pitchFamily="34" charset="0"/>
                </a:endParaRPr>
              </a:p>
              <a:p>
                <a:pPr eaLnBrk="0" hangingPunct="0"/>
                <a:r>
                  <a:rPr lang="ru-RU" sz="2400" b="1" dirty="0">
                    <a:latin typeface="Calibri" pitchFamily="34" charset="0"/>
                    <a:cs typeface="Times New Roman" pitchFamily="18" charset="0"/>
                  </a:rPr>
                  <a:t>Параметр Дебая</a:t>
                </a:r>
                <a:endParaRPr lang="ru-RU" sz="2400" b="1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3076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32764" y="-274095"/>
                <a:ext cx="9512490" cy="3074496"/>
              </a:xfrm>
              <a:prstGeom prst="rect">
                <a:avLst/>
              </a:prstGeom>
              <a:blipFill>
                <a:blip r:embed="rId5"/>
                <a:stretch>
                  <a:fillRect l="-1026" b="-357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75" name="Object 2"/>
          <p:cNvGraphicFramePr>
            <a:graphicFrameLocks noChangeAspect="1"/>
          </p:cNvGraphicFramePr>
          <p:nvPr>
            <p:extLst/>
          </p:nvPr>
        </p:nvGraphicFramePr>
        <p:xfrm>
          <a:off x="4191000" y="2068157"/>
          <a:ext cx="5029200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6" imgW="1231560" imgH="431640" progId="Equation.3">
                  <p:embed/>
                </p:oleObj>
              </mc:Choice>
              <mc:Fallback>
                <p:oleObj name="Формула" r:id="rId6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68157"/>
                        <a:ext cx="5029200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8194" y="5098682"/>
            <a:ext cx="3438525" cy="8191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1083" y="5718809"/>
            <a:ext cx="6017664" cy="116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5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0954" y="633046"/>
                <a:ext cx="10462846" cy="6135889"/>
              </a:xfrm>
            </p:spPr>
            <p:txBody>
              <a:bodyPr>
                <a:normAutofit/>
              </a:bodyPr>
              <a:lstStyle/>
              <a:p>
                <a:r>
                  <a:rPr lang="ru-RU" dirty="0"/>
                  <a:t>Для дисперсных </a:t>
                </a:r>
                <a:r>
                  <a:rPr lang="ru-RU" dirty="0" err="1"/>
                  <a:t>ненаноразмерных</a:t>
                </a:r>
                <a:r>
                  <a:rPr lang="ru-RU" dirty="0"/>
                  <a:t> систем энергия межмолекулярного взаимодействия:</a:t>
                </a:r>
                <a:r>
                  <a:rPr lang="en-GB" dirty="0"/>
                  <a:t> </a:t>
                </a:r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𝐴𝑟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ru-RU" dirty="0"/>
                  <a:t>Константа </a:t>
                </a:r>
                <a:r>
                  <a:rPr lang="ru-RU" dirty="0" err="1"/>
                  <a:t>Гамакера</a:t>
                </a:r>
                <a:r>
                  <a:rPr lang="ru-RU" dirty="0"/>
                  <a:t> зависит от диэлектрической проницаемости твердой фазы и жидкой дисперсионной среды; его значения колеблются для SiO</a:t>
                </a:r>
                <a:r>
                  <a:rPr lang="ru-RU" baseline="-25000" dirty="0"/>
                  <a:t>2</a:t>
                </a:r>
                <a:r>
                  <a:rPr lang="ru-RU" dirty="0"/>
                  <a:t>, TiO</a:t>
                </a:r>
                <a:r>
                  <a:rPr lang="ru-RU" baseline="-25000" dirty="0"/>
                  <a:t>2</a:t>
                </a:r>
                <a:r>
                  <a:rPr lang="ru-RU" dirty="0"/>
                  <a:t>, Al</a:t>
                </a:r>
                <a:r>
                  <a:rPr lang="ru-RU" baseline="-25000" dirty="0"/>
                  <a:t>2</a:t>
                </a:r>
                <a:r>
                  <a:rPr lang="ru-RU" dirty="0"/>
                  <a:t>O</a:t>
                </a:r>
                <a:r>
                  <a:rPr lang="ru-RU" baseline="-25000" dirty="0"/>
                  <a:t>3</a:t>
                </a:r>
                <a:r>
                  <a:rPr lang="ru-RU" dirty="0"/>
                  <a:t> и алмаза в пределах 10</a:t>
                </a:r>
                <a:r>
                  <a:rPr lang="ru-RU" baseline="30000" dirty="0"/>
                  <a:t>-21</a:t>
                </a:r>
                <a:r>
                  <a:rPr lang="ru-RU" dirty="0"/>
                  <a:t> Дж.</a:t>
                </a:r>
              </a:p>
              <a:p>
                <a:r>
                  <a:rPr lang="ru-RU" dirty="0"/>
                  <a:t>Если расстояние между наночастицами меньше радиуса наночастиц, т.е. h больше r, энергия межмолекулярного взаимодействия: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				</a:t>
                </a:r>
              </a:p>
              <a:p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:r>
                  <a:rPr lang="en-GB" i="1" dirty="0"/>
                  <a:t>r</a:t>
                </a:r>
                <a:r>
                  <a:rPr lang="en-GB" dirty="0"/>
                  <a:t> </a:t>
                </a:r>
                <a:r>
                  <a:rPr lang="ru-RU" dirty="0"/>
                  <a:t>радиус наночастиц</a:t>
                </a:r>
                <a:r>
                  <a:rPr lang="en-GB" dirty="0"/>
                  <a:t>, </a:t>
                </a:r>
                <a:r>
                  <a:rPr lang="en-GB" i="1" dirty="0"/>
                  <a:t>h</a:t>
                </a:r>
                <a:r>
                  <a:rPr lang="en-GB" dirty="0"/>
                  <a:t> </a:t>
                </a:r>
                <a:r>
                  <a:rPr lang="ru-RU" dirty="0"/>
                  <a:t>расстояние между ними</a:t>
                </a:r>
                <a:r>
                  <a:rPr lang="en-GB" dirty="0"/>
                  <a:t>.</a:t>
                </a:r>
                <a:endParaRPr lang="ru-RU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0954" y="633046"/>
                <a:ext cx="10462846" cy="6135889"/>
              </a:xfrm>
              <a:blipFill>
                <a:blip r:embed="rId2"/>
                <a:stretch>
                  <a:fillRect l="-1048" t="-16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79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43148" y="130630"/>
                <a:ext cx="10510652" cy="6046334"/>
              </a:xfrm>
            </p:spPr>
            <p:txBody>
              <a:bodyPr/>
              <a:lstStyle/>
              <a:p>
                <a:r>
                  <a:rPr lang="ru-RU" dirty="0"/>
                  <a:t>A - постоянная </a:t>
                </a:r>
                <a:r>
                  <a:rPr lang="ru-RU" dirty="0" err="1"/>
                  <a:t>Гамакера</a:t>
                </a:r>
                <a:r>
                  <a:rPr lang="ru-RU" dirty="0"/>
                  <a:t>, принимает постоянное значение для частиц и дисперсионной среды; </a:t>
                </a:r>
                <a:endParaRPr lang="ru-RU" dirty="0" smtClean="0"/>
              </a:p>
              <a:p>
                <a:r>
                  <a:rPr lang="ru-RU" dirty="0" smtClean="0"/>
                  <a:t>знак </a:t>
                </a:r>
                <a:r>
                  <a:rPr lang="ru-RU" dirty="0"/>
                  <a:t>минус означает притяжение. </a:t>
                </a:r>
                <a:endParaRPr lang="ru-RU" dirty="0" smtClean="0"/>
              </a:p>
              <a:p>
                <a:r>
                  <a:rPr lang="ru-RU" dirty="0" smtClean="0"/>
                  <a:t>Константа </a:t>
                </a:r>
                <a:r>
                  <a:rPr lang="ru-RU" dirty="0" err="1"/>
                  <a:t>Гамакера</a:t>
                </a:r>
                <a:r>
                  <a:rPr lang="ru-RU" dirty="0"/>
                  <a:t> при взаимодействии двух частиц через жидкую прослойку</a:t>
                </a:r>
                <a:r>
                  <a:rPr lang="en-GB" dirty="0"/>
                  <a:t>:  </a:t>
                </a:r>
                <a:endParaRPr lang="kk-KZ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ma-NO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121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ma-NO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ma-NO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sma-NO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>
                                  <m:sSubPr>
                                    <m:ctrlPr>
                                      <a:rPr lang="sma-NO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rad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sma-NO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b>
                                  <m:sSubPr>
                                    <m:ctrlPr>
                                      <a:rPr lang="sma-NO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rad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</a:t>
                </a:r>
                <a:endParaRPr lang="kk-KZ" dirty="0" smtClean="0"/>
              </a:p>
              <a:p>
                <a:endParaRPr lang="kk-KZ" dirty="0"/>
              </a:p>
              <a:p>
                <a:r>
                  <a:rPr lang="ru-RU" dirty="0" smtClean="0"/>
                  <a:t>где</a:t>
                </a:r>
                <a:r>
                  <a:rPr lang="en-GB" dirty="0" smtClean="0"/>
                  <a:t> </a:t>
                </a:r>
                <a:r>
                  <a:rPr lang="en-GB" dirty="0"/>
                  <a:t>A</a:t>
                </a:r>
                <a:r>
                  <a:rPr lang="en-GB" baseline="-25000" dirty="0"/>
                  <a:t>1 </a:t>
                </a:r>
                <a:r>
                  <a:rPr lang="ru-RU" dirty="0"/>
                  <a:t>постоянная </a:t>
                </a:r>
                <a:r>
                  <a:rPr lang="ru-RU" dirty="0" err="1"/>
                  <a:t>Гамакера</a:t>
                </a:r>
                <a:r>
                  <a:rPr lang="ru-RU" dirty="0"/>
                  <a:t> при взаимодействии двух частиц без жидкой прослойки</a:t>
                </a:r>
                <a:r>
                  <a:rPr lang="en-GB" dirty="0"/>
                  <a:t>; </a:t>
                </a:r>
                <a:endParaRPr lang="kk-KZ" dirty="0" smtClean="0"/>
              </a:p>
              <a:p>
                <a:r>
                  <a:rPr lang="en-GB" dirty="0" smtClean="0"/>
                  <a:t>A</a:t>
                </a:r>
                <a:r>
                  <a:rPr lang="en-GB" baseline="-25000" dirty="0" smtClean="0"/>
                  <a:t>2</a:t>
                </a:r>
                <a:r>
                  <a:rPr lang="en-GB" dirty="0" smtClean="0"/>
                  <a:t> </a:t>
                </a:r>
                <a:r>
                  <a:rPr lang="en-GB" dirty="0"/>
                  <a:t>– </a:t>
                </a:r>
                <a:r>
                  <a:rPr lang="ru-RU" dirty="0"/>
                  <a:t>на границе с жидкой фазой</a:t>
                </a:r>
                <a:r>
                  <a:rPr lang="en-GB" dirty="0"/>
                  <a:t>. </a:t>
                </a:r>
                <a:endParaRPr lang="kk-KZ" dirty="0" smtClean="0"/>
              </a:p>
              <a:p>
                <a:r>
                  <a:rPr lang="ru-RU" dirty="0" smtClean="0"/>
                  <a:t>Примеры </a:t>
                </a:r>
                <a:r>
                  <a:rPr lang="ru-RU" dirty="0"/>
                  <a:t>постоянной </a:t>
                </a:r>
                <a:r>
                  <a:rPr lang="ru-RU" dirty="0" err="1"/>
                  <a:t>Гамакера</a:t>
                </a:r>
                <a:r>
                  <a:rPr lang="ru-RU" dirty="0"/>
                  <a:t> для </a:t>
                </a:r>
                <a:r>
                  <a:rPr lang="ru-RU" dirty="0" err="1"/>
                  <a:t>наночастиц</a:t>
                </a:r>
                <a:r>
                  <a:rPr lang="ru-RU" dirty="0"/>
                  <a:t> </a:t>
                </a:r>
                <a:r>
                  <a:rPr lang="ru-RU" dirty="0" smtClean="0"/>
                  <a:t>в </a:t>
                </a:r>
                <a:r>
                  <a:rPr lang="ru-RU" dirty="0"/>
                  <a:t>таблице 1.</a:t>
                </a:r>
                <a:endParaRPr lang="sma-NO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3148" y="130630"/>
                <a:ext cx="10510652" cy="6046334"/>
              </a:xfrm>
              <a:blipFill rotWithShape="0">
                <a:blip r:embed="rId2"/>
                <a:stretch>
                  <a:fillRect l="-1043" t="-1613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229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30541"/>
              </p:ext>
            </p:extLst>
          </p:nvPr>
        </p:nvGraphicFramePr>
        <p:xfrm>
          <a:off x="859809" y="655089"/>
          <a:ext cx="10654166" cy="6384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01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940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Постоянная </a:t>
                      </a:r>
                      <a:r>
                        <a:rPr lang="ru-RU" sz="2400" dirty="0" err="1">
                          <a:effectLst/>
                        </a:rPr>
                        <a:t>Гамакера</a:t>
                      </a:r>
                      <a:r>
                        <a:rPr lang="en-GB" sz="2400" dirty="0">
                          <a:effectLst/>
                        </a:rPr>
                        <a:t>(A</a:t>
                      </a:r>
                      <a:r>
                        <a:rPr lang="en-GB" sz="2400" baseline="-25000" dirty="0">
                          <a:effectLst/>
                        </a:rPr>
                        <a:t>121</a:t>
                      </a:r>
                      <a:r>
                        <a:rPr lang="en-GB" sz="2400" dirty="0">
                          <a:effectLst/>
                        </a:rPr>
                        <a:t>) J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Gold-water-gold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2.5·10</a:t>
                      </a:r>
                      <a:r>
                        <a:rPr lang="en-GB" sz="2400" baseline="30000" dirty="0">
                          <a:effectLst/>
                        </a:rPr>
                        <a:t>-19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Gold- </a:t>
                      </a:r>
                      <a:r>
                        <a:rPr lang="en-GB" sz="2000" dirty="0" err="1">
                          <a:effectLst/>
                        </a:rPr>
                        <a:t>KCl</a:t>
                      </a:r>
                      <a:r>
                        <a:rPr lang="en-GB" sz="2000" dirty="0">
                          <a:effectLst/>
                        </a:rPr>
                        <a:t> solution-gold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4.0·10</a:t>
                      </a:r>
                      <a:r>
                        <a:rPr lang="en-GB" sz="2400" baseline="30000" dirty="0">
                          <a:effectLst/>
                        </a:rPr>
                        <a:t>-19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Platinum-</a:t>
                      </a:r>
                      <a:r>
                        <a:rPr lang="en-GB" sz="2000" dirty="0" err="1">
                          <a:effectLst/>
                        </a:rPr>
                        <a:t>KCl</a:t>
                      </a:r>
                      <a:r>
                        <a:rPr lang="en-GB" sz="2000" dirty="0">
                          <a:effectLst/>
                        </a:rPr>
                        <a:t> solution-platinum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1.4·10</a:t>
                      </a:r>
                      <a:r>
                        <a:rPr lang="en-GB" sz="2400" baseline="30000" dirty="0">
                          <a:effectLst/>
                        </a:rPr>
                        <a:t>-19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Platinum-MgSO</a:t>
                      </a:r>
                      <a:r>
                        <a:rPr lang="en-GB" sz="2000" baseline="-25000" dirty="0">
                          <a:effectLst/>
                        </a:rPr>
                        <a:t>4</a:t>
                      </a:r>
                      <a:r>
                        <a:rPr lang="en-GB" sz="2000" dirty="0">
                          <a:effectLst/>
                        </a:rPr>
                        <a:t>-platinum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8.5·10</a:t>
                      </a:r>
                      <a:r>
                        <a:rPr lang="en-GB" sz="2400" baseline="30000" dirty="0">
                          <a:effectLst/>
                        </a:rPr>
                        <a:t>-20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Silicon-water-silicon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1.2·10</a:t>
                      </a:r>
                      <a:r>
                        <a:rPr lang="en-GB" sz="2400" baseline="30000" dirty="0">
                          <a:effectLst/>
                        </a:rPr>
                        <a:t>-19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Quartz-water-quartz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7.5·10</a:t>
                      </a:r>
                      <a:r>
                        <a:rPr lang="en-GB" sz="2400" baseline="30000" dirty="0">
                          <a:effectLst/>
                        </a:rPr>
                        <a:t>-21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Quartz-water-quartz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8.5·10</a:t>
                      </a:r>
                      <a:r>
                        <a:rPr lang="en-GB" sz="2400" baseline="30000" dirty="0">
                          <a:effectLst/>
                        </a:rPr>
                        <a:t>-21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Sapphire-water-sapphire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5.3·10</a:t>
                      </a:r>
                      <a:r>
                        <a:rPr lang="en-GB" sz="2400" baseline="30000" dirty="0">
                          <a:effectLst/>
                        </a:rPr>
                        <a:t>-20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Polyvinylchloride-water- polyvinylchloride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1.2·10</a:t>
                      </a:r>
                      <a:r>
                        <a:rPr lang="en-GB" sz="2400" baseline="30000" dirty="0">
                          <a:effectLst/>
                        </a:rPr>
                        <a:t>-20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Polystyrol</a:t>
                      </a:r>
                      <a:r>
                        <a:rPr lang="en-GB" sz="2000" dirty="0">
                          <a:effectLst/>
                        </a:rPr>
                        <a:t>-water-</a:t>
                      </a:r>
                      <a:r>
                        <a:rPr lang="en-GB" sz="2000" dirty="0" err="1">
                          <a:effectLst/>
                        </a:rPr>
                        <a:t>polystyrol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1.3·10</a:t>
                      </a:r>
                      <a:r>
                        <a:rPr lang="en-GB" sz="2400" baseline="30000" dirty="0">
                          <a:effectLst/>
                        </a:rPr>
                        <a:t>-20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Polyisoprene</a:t>
                      </a:r>
                      <a:r>
                        <a:rPr lang="en-GB" sz="2000" dirty="0">
                          <a:effectLst/>
                        </a:rPr>
                        <a:t>-water-</a:t>
                      </a:r>
                      <a:r>
                        <a:rPr lang="en-GB" sz="2000" dirty="0" err="1">
                          <a:effectLst/>
                        </a:rPr>
                        <a:t>polyisoprene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7.4·10</a:t>
                      </a:r>
                      <a:r>
                        <a:rPr lang="en-GB" sz="2400" baseline="30000" dirty="0">
                          <a:effectLst/>
                        </a:rPr>
                        <a:t>-21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Fluorite-water-fluorite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1.0·10</a:t>
                      </a:r>
                      <a:r>
                        <a:rPr lang="en-GB" sz="2400" baseline="30000" dirty="0">
                          <a:effectLst/>
                        </a:rPr>
                        <a:t>-20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Polytetrafluoroethylene-water- polytetrafluoroethylene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3.3·10</a:t>
                      </a:r>
                      <a:r>
                        <a:rPr lang="en-GB" sz="2400" baseline="30000" dirty="0">
                          <a:effectLst/>
                        </a:rPr>
                        <a:t>-21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Ice-water-gold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1.6·10</a:t>
                      </a:r>
                      <a:r>
                        <a:rPr lang="en-GB" sz="2400" baseline="30000" dirty="0">
                          <a:effectLst/>
                        </a:rPr>
                        <a:t>-21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Ice-water-quartz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3.0·10</a:t>
                      </a:r>
                      <a:r>
                        <a:rPr lang="en-GB" sz="2400" baseline="30000" dirty="0">
                          <a:effectLst/>
                        </a:rPr>
                        <a:t>-23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275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Ice-water-</a:t>
                      </a:r>
                      <a:r>
                        <a:rPr lang="en-GB" sz="2000" dirty="0" err="1">
                          <a:effectLst/>
                        </a:rPr>
                        <a:t>polystyrol</a:t>
                      </a:r>
                      <a:endParaRPr lang="sma-NO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1.2·10</a:t>
                      </a:r>
                      <a:r>
                        <a:rPr lang="en-GB" sz="2400" baseline="30000" dirty="0">
                          <a:effectLst/>
                        </a:rPr>
                        <a:t>-22</a:t>
                      </a:r>
                      <a:endParaRPr lang="sma-NO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58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65018" y="106878"/>
                <a:ext cx="10688782" cy="655517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ru-RU" dirty="0"/>
                  <a:t>Энергия межмолекулярного взаимодействия наночастиц отличается от аналогичного взаимодействия </a:t>
                </a:r>
                <a:r>
                  <a:rPr lang="ru-RU" dirty="0" smtClean="0"/>
                  <a:t>не</a:t>
                </a:r>
                <a:r>
                  <a:rPr lang="en-US" dirty="0" smtClean="0"/>
                  <a:t> </a:t>
                </a:r>
                <a:r>
                  <a:rPr lang="ru-RU" dirty="0" err="1" smtClean="0"/>
                  <a:t>наночастиц</a:t>
                </a:r>
                <a:r>
                  <a:rPr lang="ru-RU" dirty="0"/>
                  <a:t>.</a:t>
                </a:r>
              </a:p>
              <a:p>
                <a:r>
                  <a:rPr lang="ru-RU" dirty="0"/>
                  <a:t>Сила электростатического отталкивания для </a:t>
                </a:r>
                <a:r>
                  <a:rPr lang="ru-RU" dirty="0" smtClean="0"/>
                  <a:t>не</a:t>
                </a:r>
                <a:r>
                  <a:rPr lang="en-US" dirty="0" smtClean="0"/>
                  <a:t> </a:t>
                </a:r>
                <a:r>
                  <a:rPr lang="ru-RU" dirty="0" err="1" smtClean="0"/>
                  <a:t>наночастиц</a:t>
                </a:r>
                <a:r>
                  <a:rPr lang="ru-RU" dirty="0" smtClean="0"/>
                  <a:t> </a:t>
                </a:r>
                <a:r>
                  <a:rPr lang="ru-RU" dirty="0"/>
                  <a:t>равна:</a:t>
                </a:r>
                <a:r>
                  <a:rPr lang="en-GB" dirty="0"/>
                  <a:t> </a:t>
                </a:r>
                <a:endParaRPr lang="ru-RU" dirty="0"/>
              </a:p>
              <a:p>
                <a:r>
                  <a:rPr lang="en-GB" dirty="0"/>
                  <a:t>F</a:t>
                </a:r>
                <a:r>
                  <a:rPr lang="en-GB" baseline="-25000" dirty="0"/>
                  <a:t>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GB" dirty="0"/>
                  <a:t>e</a:t>
                </a:r>
                <a:r>
                  <a:rPr lang="en-GB" baseline="30000" dirty="0"/>
                  <a:t>-h/λ</a:t>
                </a:r>
                <a:r>
                  <a:rPr lang="en-GB" dirty="0"/>
                  <a:t>,						 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где</a:t>
                </a:r>
                <a:r>
                  <a:rPr lang="en-GB" dirty="0"/>
                  <a:t> λ </a:t>
                </a:r>
                <a:r>
                  <a:rPr lang="ru-RU" dirty="0"/>
                  <a:t>толщина диффузионного слоя</a:t>
                </a:r>
                <a:r>
                  <a:rPr lang="en-GB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r>
                  <a:rPr lang="ru-RU" dirty="0"/>
                  <a:t>Энергия электростатического </a:t>
                </a:r>
                <a:r>
                  <a:rPr lang="ru-RU" dirty="0" smtClean="0"/>
                  <a:t>взаимодействия </a:t>
                </a:r>
                <a:r>
                  <a:rPr lang="ru-RU" dirty="0"/>
                  <a:t>для наночастиц</a:t>
                </a:r>
                <a:r>
                  <a:rPr lang="en-GB" dirty="0"/>
                  <a:t>: 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𝜀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·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·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n-GB" dirty="0"/>
                  <a:t> , 						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–  </a:t>
                </a:r>
                <a:r>
                  <a:rPr lang="ru-RU" dirty="0"/>
                  <a:t>электрическая постоянная и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диэлектрическая проницаемость среды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GB" dirty="0"/>
                  <a:t>- </a:t>
                </a:r>
                <a:r>
                  <a:rPr lang="ru-RU" dirty="0"/>
                  <a:t>потенциал поверхности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ru-RU" dirty="0"/>
                  <a:t>При сравнении формул наблюдается различие электростатических составляющих наночастиц и </a:t>
                </a:r>
                <a:r>
                  <a:rPr lang="ru-RU" dirty="0" err="1"/>
                  <a:t>макрочастиц</a:t>
                </a:r>
                <a:r>
                  <a:rPr lang="ru-RU" dirty="0"/>
                  <a:t>, т. Е. При уменьшении размеров наночастиц увеличивается энергия электростатического отталкивания, преобладает межмолекулярное притяжение, приводящее к коагуляции. Здесь показано влияние размерного эффекта.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5018" y="106878"/>
                <a:ext cx="10688782" cy="6555179"/>
              </a:xfrm>
              <a:blipFill rotWithShape="0">
                <a:blip r:embed="rId2"/>
                <a:stretch>
                  <a:fillRect l="-1026" t="-2419" b="-1953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982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365</Words>
  <Application>Microsoft Office PowerPoint</Application>
  <PresentationFormat>Широкоэкранный</PresentationFormat>
  <Paragraphs>111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12</cp:revision>
  <dcterms:created xsi:type="dcterms:W3CDTF">2018-11-30T05:13:12Z</dcterms:created>
  <dcterms:modified xsi:type="dcterms:W3CDTF">2021-11-09T18:43:19Z</dcterms:modified>
</cp:coreProperties>
</file>